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36"/>
  </p:notesMasterIdLst>
  <p:sldIdLst>
    <p:sldId id="613" r:id="rId2"/>
    <p:sldId id="614" r:id="rId3"/>
    <p:sldId id="615" r:id="rId4"/>
    <p:sldId id="616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35" r:id="rId15"/>
    <p:sldId id="636" r:id="rId16"/>
    <p:sldId id="628" r:id="rId17"/>
    <p:sldId id="582" r:id="rId18"/>
    <p:sldId id="583" r:id="rId19"/>
    <p:sldId id="587" r:id="rId20"/>
    <p:sldId id="588" r:id="rId21"/>
    <p:sldId id="589" r:id="rId22"/>
    <p:sldId id="598" r:id="rId23"/>
    <p:sldId id="596" r:id="rId24"/>
    <p:sldId id="597" r:id="rId25"/>
    <p:sldId id="629" r:id="rId26"/>
    <p:sldId id="630" r:id="rId27"/>
    <p:sldId id="631" r:id="rId28"/>
    <p:sldId id="632" r:id="rId29"/>
    <p:sldId id="633" r:id="rId30"/>
    <p:sldId id="634" r:id="rId31"/>
    <p:sldId id="617" r:id="rId32"/>
    <p:sldId id="618" r:id="rId33"/>
    <p:sldId id="637" r:id="rId34"/>
    <p:sldId id="638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FF"/>
    <a:srgbClr val="FF3300"/>
    <a:srgbClr val="00FFFF"/>
    <a:srgbClr val="FFFFCC"/>
    <a:srgbClr val="CCFFCC"/>
    <a:srgbClr val="008000"/>
    <a:srgbClr val="000000"/>
    <a:srgbClr val="CC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8466" autoAdjust="0"/>
  </p:normalViewPr>
  <p:slideViewPr>
    <p:cSldViewPr>
      <p:cViewPr>
        <p:scale>
          <a:sx n="70" d="100"/>
          <a:sy n="70" d="100"/>
        </p:scale>
        <p:origin x="-176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9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205C85F-A9A9-4F45-8419-85E18D74F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400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39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a is known, the system is completely broken.</a:t>
            </a:r>
          </a:p>
          <a:p>
            <a:r>
              <a:rPr lang="en-US" altLang="zh-CN" dirty="0" smtClean="0"/>
              <a:t>If a is unknown, let us try to forge a signature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for a given x. We find that:</a:t>
            </a:r>
          </a:p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exist an existential forgery under a key-only attack, and an existential forgery under a known message attack.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Moreover, the </a:t>
            </a:r>
            <a:r>
              <a:rPr lang="en-US" altLang="zh-CN" baseline="0" dirty="0" err="1" smtClean="0"/>
              <a:t>ElGamal</a:t>
            </a:r>
            <a:r>
              <a:rPr lang="en-US" altLang="zh-CN" baseline="0" dirty="0" smtClean="0"/>
              <a:t> signature can be broken if it is used carelessly. If the random value k used in signing is revealed, or the same k is used to sign two different messages, then the secret key a can be computed and the system is completely broken.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62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a is known, the system is completely broken.</a:t>
            </a:r>
          </a:p>
          <a:p>
            <a:r>
              <a:rPr lang="en-US" altLang="zh-CN" dirty="0" smtClean="0"/>
              <a:t>If a is unknown, let us try to forge a signature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for a given x. We find that:</a:t>
            </a:r>
          </a:p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exist an existential forgery under a key-only attack, and an existential forgery under a known message attack.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Moreover, the </a:t>
            </a:r>
            <a:r>
              <a:rPr lang="en-US" altLang="zh-CN" baseline="0" dirty="0" err="1" smtClean="0"/>
              <a:t>ElGamal</a:t>
            </a:r>
            <a:r>
              <a:rPr lang="en-US" altLang="zh-CN" baseline="0" dirty="0" smtClean="0"/>
              <a:t> signature can be broken if it is used carelessly. If the random value k used in signing is revealed, or the same k is used to sign two different messages, then the secret key a can be computed and the system is completely broken.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62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5" name="组合 18"/>
          <p:cNvGrpSpPr>
            <a:grpSpLocks/>
          </p:cNvGrpSpPr>
          <p:nvPr/>
        </p:nvGrpSpPr>
        <p:grpSpPr bwMode="auto">
          <a:xfrm>
            <a:off x="-3175" y="5229225"/>
            <a:ext cx="9147175" cy="1635125"/>
            <a:chOff x="-3765" y="4832896"/>
            <a:chExt cx="9147765" cy="2032192"/>
          </a:xfrm>
        </p:grpSpPr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1687032" y="4832896"/>
              <a:ext cx="7456968" cy="5189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00FFFF">
                <a:alpha val="4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35926" y="5134766"/>
              <a:ext cx="9108074" cy="838525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5680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0" y="0"/>
            <a:ext cx="9138308" cy="2278484"/>
          </a:xfrm>
          <a:prstGeom prst="rect">
            <a:avLst/>
          </a:prstGeom>
          <a:solidFill>
            <a:srgbClr val="3333CC"/>
          </a:solidFill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397713"/>
          </a:xfrm>
        </p:spPr>
        <p:txBody>
          <a:bodyPr/>
          <a:lstStyle>
            <a:lvl1pPr algn="ctr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761609"/>
          </a:xfrm>
        </p:spPr>
        <p:txBody>
          <a:bodyPr lIns="45720" rIns="45720" anchor="ctr"/>
          <a:lstStyle>
            <a:lvl1pPr marL="0" marR="64008" indent="0" algn="ctr">
              <a:buNone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E251E083-901F-4BC2-8C38-FB5A6761785D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2DA2BF">
                    <a:tint val="20000"/>
                  </a:srgbClr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48671791-7718-421F-9604-96040524D9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B35C2F0-B516-4797-87AC-FB41C060B4CC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24FB1B26-A1F9-49E7-A758-C94F7EA9DF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1C368940-16D0-4448-BC70-0EC43D9DFF99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8B216140-AE8D-4A87-97CE-2897770B84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5680F8"/>
              </a:buClr>
              <a:buSzPct val="80000"/>
              <a:buFont typeface="Wingdings" pitchFamily="2" charset="2"/>
              <a:buChar char="l"/>
              <a:defRPr/>
            </a:lvl2pPr>
            <a:lvl3pPr>
              <a:buClr>
                <a:srgbClr val="00FFFF"/>
              </a:buClr>
              <a:buFont typeface="Wingdings" pitchFamily="2" charset="2"/>
              <a:buChar char="Ø"/>
              <a:defRPr/>
            </a:lvl3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300163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fld id="{42902059-00DC-41D9-82E4-FC76C08D8D70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27988" y="6408738"/>
            <a:ext cx="985837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fld id="{0EC8E27E-8D50-4935-97BA-5FA782506CC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0F2B1DF7-6329-4CCD-978F-007D72B61B41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D201F6DF-8F41-4FE5-8D2F-F653C2A8B0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E3E22E9A-FB44-4797-861D-B72691FB479D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A1347C09-C49E-4F07-B432-F0D59B0921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5243EA83-6EF2-47B9-A310-FF516838A4D4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9BB04F2-A488-4077-9867-48D926231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6A7B5BB8-D6C0-4126-AFB9-C65F33BD1F24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35CC4AA0-8F8D-4A2A-8D24-6CFA2ED8FD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3002A486-1407-44C6-896A-594FAC24A4A8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854E5F3-C1A3-4A98-921D-783713C6B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761FD46-1D91-4D73-A896-64123BD1B841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1D82E0E0-1BE7-436A-986D-2EB75FF7E2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941E49F0-BB78-4502-A0E2-57E9D468638C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88A05002-3D41-40EC-82EE-F4C7E0BE6E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081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fld id="{E240CA50-5A1A-48DC-B86D-4FEE8BE65499}" type="datetime1">
              <a:rPr lang="zh-CN" altLang="en-US"/>
              <a:pPr>
                <a:defRPr/>
              </a:pPr>
              <a:t>2023/6/7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fld id="{5AF2F3C9-4E26-4D03-86E3-49CAD35C5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395288" y="1196975"/>
            <a:ext cx="8353425" cy="0"/>
          </a:xfrm>
          <a:prstGeom prst="line">
            <a:avLst/>
          </a:prstGeom>
          <a:ln w="73025">
            <a:solidFill>
              <a:srgbClr val="5680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9pPr>
      <a:extLst/>
    </p:titleStyle>
    <p:bodyStyle>
      <a:lvl1pPr marL="365125" indent="-255588" algn="l" rtl="0" eaLnBrk="0" fontAlgn="base" hangingPunct="0">
        <a:lnSpc>
          <a:spcPct val="130000"/>
        </a:lnSpc>
        <a:spcBef>
          <a:spcPts val="400"/>
        </a:spcBef>
        <a:spcAft>
          <a:spcPct val="0"/>
        </a:spcAft>
        <a:buClr>
          <a:schemeClr val="accent1"/>
        </a:buClr>
        <a:buSzPct val="100000"/>
        <a:buFont typeface="Wingdings 3" pitchFamily="18" charset="2"/>
        <a:buChar char=""/>
        <a:defRPr sz="32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20713" indent="-228600" algn="l" rtl="0" eaLnBrk="0" fontAlgn="base" hangingPunct="0">
        <a:lnSpc>
          <a:spcPct val="130000"/>
        </a:lnSpc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858838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143000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371600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3184" y="1340769"/>
            <a:ext cx="8579296" cy="1872208"/>
          </a:xfrm>
        </p:spPr>
        <p:txBody>
          <a:bodyPr/>
          <a:lstStyle/>
          <a:p>
            <a:pPr indent="-365125">
              <a:buNone/>
            </a:pPr>
            <a:r>
              <a:rPr lang="en-US" altLang="zh-CN" sz="2000" dirty="0" smtClean="0"/>
              <a:t>4.3 Suppose y = DES(x, K) and y</a:t>
            </a:r>
            <a:r>
              <a:rPr lang="en-US" altLang="zh-CN" sz="2000" i="1" dirty="0" smtClean="0"/>
              <a:t>’</a:t>
            </a:r>
            <a:r>
              <a:rPr lang="en-US" altLang="zh-CN" sz="2000" dirty="0" smtClean="0"/>
              <a:t> = DES(c(x), c(K)), where c(·) denotes the bitwise complement of its argument. Prove that y</a:t>
            </a:r>
            <a:r>
              <a:rPr lang="en-US" altLang="zh-CN" sz="2000" i="1" dirty="0" smtClean="0"/>
              <a:t>’</a:t>
            </a:r>
            <a:r>
              <a:rPr lang="en-US" altLang="zh-CN" sz="2000" dirty="0" smtClean="0"/>
              <a:t>= c(y).</a:t>
            </a:r>
          </a:p>
          <a:p>
            <a:pPr indent="-365125">
              <a:buNone/>
            </a:pPr>
            <a:r>
              <a:rPr lang="en-US" altLang="zh-CN" sz="2000" dirty="0" smtClean="0"/>
              <a:t>Answer:</a:t>
            </a: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1026" y="2780928"/>
            <a:ext cx="131671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4053" y="3573017"/>
            <a:ext cx="2305819" cy="60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963" y="4365873"/>
            <a:ext cx="2054845" cy="201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3195931"/>
            <a:ext cx="2736304" cy="30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636912"/>
            <a:ext cx="5003080" cy="348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连接符 21"/>
          <p:cNvCxnSpPr/>
          <p:nvPr/>
        </p:nvCxnSpPr>
        <p:spPr>
          <a:xfrm>
            <a:off x="3923928" y="249289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2411760" y="3861048"/>
            <a:ext cx="1080120" cy="360040"/>
          </a:xfrm>
          <a:prstGeom prst="round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71600" y="2708920"/>
            <a:ext cx="1368152" cy="360040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588224" y="3717032"/>
            <a:ext cx="648072" cy="360040"/>
          </a:xfrm>
          <a:prstGeom prst="round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5576" y="3140968"/>
            <a:ext cx="2808312" cy="432048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115616" y="3573016"/>
            <a:ext cx="1152128" cy="288032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15616" y="3861048"/>
            <a:ext cx="1152128" cy="288032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6093296"/>
            <a:ext cx="16668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圆角矩形 33"/>
          <p:cNvSpPr/>
          <p:nvPr/>
        </p:nvSpPr>
        <p:spPr>
          <a:xfrm>
            <a:off x="2987824" y="6093296"/>
            <a:ext cx="1728192" cy="360040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0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1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84784"/>
            <a:ext cx="7221438" cy="481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134076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5.11</a:t>
            </a:r>
            <a:endParaRPr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41277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5.11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916832"/>
            <a:ext cx="7765255" cy="285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04" t="3462" r="8400" b="47894"/>
          <a:stretch/>
        </p:blipFill>
        <p:spPr bwMode="auto">
          <a:xfrm>
            <a:off x="827584" y="1225444"/>
            <a:ext cx="5760640" cy="297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0692" t="51251" r="216" b="5068"/>
          <a:stretch/>
        </p:blipFill>
        <p:spPr bwMode="auto">
          <a:xfrm>
            <a:off x="827584" y="4221088"/>
            <a:ext cx="5760640" cy="2639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7504" y="122869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4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2907"/>
          <a:stretch/>
        </p:blipFill>
        <p:spPr bwMode="auto">
          <a:xfrm>
            <a:off x="390498" y="1239267"/>
            <a:ext cx="6917805" cy="56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22869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5.13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21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228690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5.14  CFB mode</a:t>
            </a:r>
            <a:endParaRPr lang="zh-CN" altLang="en-US" sz="24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149080"/>
            <a:ext cx="1724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2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36"/>
          <a:stretch/>
        </p:blipFill>
        <p:spPr bwMode="auto">
          <a:xfrm>
            <a:off x="395536" y="3140968"/>
            <a:ext cx="7704856" cy="40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70485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6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96752"/>
            <a:ext cx="8496944" cy="8402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Implement the Extended Euclidean Algorithm (Algorithm 6.2) as the following tables</a:t>
            </a: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Set</a:t>
            </a: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              then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19070" b="39637"/>
          <a:stretch/>
        </p:blipFill>
        <p:spPr bwMode="auto">
          <a:xfrm>
            <a:off x="1534701" y="2292633"/>
            <a:ext cx="5413563" cy="24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64752"/>
          <a:stretch/>
        </p:blipFill>
        <p:spPr bwMode="auto">
          <a:xfrm>
            <a:off x="2339752" y="4797152"/>
            <a:ext cx="5341555" cy="206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1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82688"/>
            <a:ext cx="5955927" cy="308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5586250" cy="29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7201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6.4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6.5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-292" r="1"/>
          <a:stretch/>
        </p:blipFill>
        <p:spPr bwMode="auto">
          <a:xfrm>
            <a:off x="1331640" y="1393775"/>
            <a:ext cx="3528392" cy="29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0280"/>
            <a:ext cx="5976664" cy="210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2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3184" y="1340768"/>
            <a:ext cx="8579296" cy="2448271"/>
          </a:xfrm>
        </p:spPr>
        <p:txBody>
          <a:bodyPr/>
          <a:lstStyle/>
          <a:p>
            <a:pPr indent="-365125">
              <a:buNone/>
            </a:pPr>
            <a:r>
              <a:rPr lang="en-US" altLang="zh-CN" sz="2000" dirty="0" smtClean="0"/>
              <a:t>4.6 Prove that decryption in CBC mode can be parallelized efficiently. More precisely, suppose we have n </a:t>
            </a:r>
            <a:r>
              <a:rPr lang="en-US" altLang="zh-CN" sz="2000" dirty="0" err="1" smtClean="0"/>
              <a:t>ciphertext</a:t>
            </a:r>
            <a:r>
              <a:rPr lang="en-US" altLang="zh-CN" sz="2000" dirty="0" smtClean="0"/>
              <a:t> blocks and n processors. Show that it is possible to decrypt all n </a:t>
            </a:r>
            <a:r>
              <a:rPr lang="en-US" altLang="zh-CN" sz="2000" dirty="0" err="1" smtClean="0"/>
              <a:t>ciphertext</a:t>
            </a:r>
            <a:r>
              <a:rPr lang="en-US" altLang="zh-CN" sz="2000" dirty="0" smtClean="0"/>
              <a:t> blocks in constant time.</a:t>
            </a:r>
          </a:p>
          <a:p>
            <a:pPr indent="-365125">
              <a:buNone/>
            </a:pPr>
            <a:r>
              <a:rPr lang="en-US" altLang="zh-CN" sz="2000" dirty="0" smtClean="0"/>
              <a:t>Answer: For CBC mode</a:t>
            </a: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987824" y="5445224"/>
            <a:ext cx="720080" cy="576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i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CN" alt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3768" y="530120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i</a:t>
            </a:r>
            <a:endParaRPr lang="zh-CN" altLang="en-US" baseline="-25000" dirty="0"/>
          </a:p>
        </p:txBody>
      </p:sp>
      <p:cxnSp>
        <p:nvCxnSpPr>
          <p:cNvPr id="36" name="直接箭头连接符 35"/>
          <p:cNvCxnSpPr>
            <a:endCxn id="30" idx="1"/>
          </p:cNvCxnSpPr>
          <p:nvPr/>
        </p:nvCxnSpPr>
        <p:spPr>
          <a:xfrm>
            <a:off x="2411760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3"/>
          </p:cNvCxnSpPr>
          <p:nvPr/>
        </p:nvCxnSpPr>
        <p:spPr>
          <a:xfrm>
            <a:off x="3707904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4283968" y="5517232"/>
            <a:ext cx="504056" cy="504056"/>
            <a:chOff x="4572000" y="5661248"/>
            <a:chExt cx="648072" cy="648072"/>
          </a:xfrm>
        </p:grpSpPr>
        <p:sp>
          <p:nvSpPr>
            <p:cNvPr id="39" name="椭圆 38"/>
            <p:cNvSpPr/>
            <p:nvPr/>
          </p:nvSpPr>
          <p:spPr>
            <a:xfrm>
              <a:off x="4572000" y="5661248"/>
              <a:ext cx="648072" cy="6480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>
              <a:stCxn id="39" idx="2"/>
              <a:endCxn id="39" idx="6"/>
            </p:cNvCxnSpPr>
            <p:nvPr/>
          </p:nvCxnSpPr>
          <p:spPr>
            <a:xfrm>
              <a:off x="4572000" y="5985284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4"/>
            </p:cNvCxnSpPr>
            <p:nvPr/>
          </p:nvCxnSpPr>
          <p:spPr>
            <a:xfrm>
              <a:off x="4896036" y="5661248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箭头连接符 49"/>
          <p:cNvCxnSpPr/>
          <p:nvPr/>
        </p:nvCxnSpPr>
        <p:spPr>
          <a:xfrm flipV="1">
            <a:off x="4572000" y="6021288"/>
            <a:ext cx="0" cy="548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99992" y="612523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r>
              <a:rPr lang="en-US" altLang="zh-CN" baseline="-25000" dirty="0" smtClean="0"/>
              <a:t>i-1</a:t>
            </a:r>
            <a:endParaRPr lang="zh-CN" altLang="en-US" baseline="-25000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4788024" y="580526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04048" y="537321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en-US" altLang="zh-CN" baseline="-25000" dirty="0" smtClean="0"/>
              <a:t>i</a:t>
            </a:r>
            <a:endParaRPr lang="zh-CN" altLang="en-US" baseline="-25000" dirty="0"/>
          </a:p>
        </p:txBody>
      </p:sp>
      <p:sp>
        <p:nvSpPr>
          <p:cNvPr id="56" name="右箭头 55"/>
          <p:cNvSpPr/>
          <p:nvPr/>
        </p:nvSpPr>
        <p:spPr>
          <a:xfrm>
            <a:off x="1403648" y="5445224"/>
            <a:ext cx="432048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424" y="3501008"/>
            <a:ext cx="20574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3240360" cy="231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圆角矩形 56"/>
          <p:cNvSpPr/>
          <p:nvPr/>
        </p:nvSpPr>
        <p:spPr>
          <a:xfrm>
            <a:off x="2843808" y="5157192"/>
            <a:ext cx="2160240" cy="11521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6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51" grpId="0"/>
      <p:bldP spid="54" grpId="0"/>
      <p:bldP spid="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6.7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7579" y="1387252"/>
            <a:ext cx="7464861" cy="52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53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6.11 Proof: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700808"/>
            <a:ext cx="7251915" cy="516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6.13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54215"/>
            <a:ext cx="568642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6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355891"/>
            <a:ext cx="6142408" cy="550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134076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6.15</a:t>
            </a:r>
            <a:endParaRPr lang="zh-CN" altLang="en-US" dirty="0"/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467544" y="201836"/>
            <a:ext cx="8229600" cy="8509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9pPr>
            <a:extLst/>
          </a:lstStyle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340769"/>
            <a:ext cx="5544616" cy="220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6.16  </a:t>
            </a:r>
            <a:r>
              <a:rPr lang="en-US" altLang="zh-CN" dirty="0" smtClean="0"/>
              <a:t> a) By Look-up Table</a:t>
            </a:r>
          </a:p>
          <a:p>
            <a:r>
              <a:rPr lang="en-US" altLang="zh-CN" dirty="0" smtClean="0"/>
              <a:t>b) n = 18721, b = 25 = (11001)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; use </a:t>
            </a:r>
            <a:r>
              <a:rPr lang="en-US" altLang="zh-CN" dirty="0" smtClean="0">
                <a:solidFill>
                  <a:srgbClr val="FF0000"/>
                </a:solidFill>
              </a:rPr>
              <a:t>the square-and- multiply algorithm (Algorithm 6.5) </a:t>
            </a:r>
            <a:r>
              <a:rPr lang="en-US" altLang="zh-CN" dirty="0" smtClean="0"/>
              <a:t>to compute </a:t>
            </a:r>
          </a:p>
          <a:p>
            <a:r>
              <a:rPr lang="en-US" altLang="zh-CN" dirty="0" err="1" smtClean="0"/>
              <a:t>x</a:t>
            </a:r>
            <a:r>
              <a:rPr lang="en-US" altLang="zh-CN" baseline="30000" dirty="0" err="1" smtClean="0"/>
              <a:t>b</a:t>
            </a:r>
            <a:r>
              <a:rPr lang="en-US" altLang="zh-CN" dirty="0" smtClean="0"/>
              <a:t> mod n for all x in Z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 to generate the table as follows:</a:t>
            </a:r>
          </a:p>
          <a:p>
            <a:r>
              <a:rPr lang="en-US" altLang="zh-CN" dirty="0" smtClean="0"/>
              <a:t>	</a:t>
            </a:r>
          </a:p>
          <a:p>
            <a:r>
              <a:rPr lang="en-US" altLang="zh-CN" baseline="-25000" dirty="0" smtClean="0"/>
              <a:t>	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95536" y="3060828"/>
          <a:ext cx="8280921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811"/>
                <a:gridCol w="556425"/>
                <a:gridCol w="523695"/>
                <a:gridCol w="759357"/>
                <a:gridCol w="792088"/>
                <a:gridCol w="792088"/>
                <a:gridCol w="792088"/>
                <a:gridCol w="792088"/>
                <a:gridCol w="864096"/>
                <a:gridCol w="903374"/>
                <a:gridCol w="752811"/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6400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18718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17173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1759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18242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12359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14930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95536" y="4068940"/>
          <a:ext cx="8280920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6279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2608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4644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4845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1375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13444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13663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1437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5536" y="5077052"/>
          <a:ext cx="6624736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  <a:gridCol w="828092"/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2940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10334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365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10789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8945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11373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5116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71600" y="6125234"/>
            <a:ext cx="6120680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365, 0, 4845, 14930, 2608, 2608, 0            VANILLA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4788024" y="6269250"/>
            <a:ext cx="50405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908720"/>
            <a:ext cx="37528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8208912" cy="72943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Understand the idea </a:t>
            </a:r>
            <a:r>
              <a:rPr lang="en-US" altLang="zh-CN" sz="2400" b="1" dirty="0">
                <a:solidFill>
                  <a:srgbClr val="3333FF"/>
                </a:solidFill>
              </a:rPr>
              <a:t>of Shank’s Algorithm </a:t>
            </a:r>
            <a:endParaRPr lang="en-US" altLang="zh-CN" sz="2400" b="1" dirty="0" smtClean="0">
              <a:solidFill>
                <a:srgbClr val="3333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Implement Shank’s Algorithm with 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Matlab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 codes named “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Shanks.m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” </a:t>
            </a:r>
            <a:endParaRPr lang="en-US" altLang="zh-CN" sz="2400" b="1" dirty="0">
              <a:solidFill>
                <a:srgbClr val="3333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106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12375 = 22392 (mod 24691)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248388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=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232836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(mod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458009)</a:t>
            </a: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FF00FF"/>
              </a:solidFill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3333FF"/>
              </a:solidFill>
              <a:latin typeface="Lucida Handwriting" pitchFamily="66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1412776"/>
            <a:ext cx="8208912" cy="72943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Understand the idea </a:t>
            </a:r>
            <a:r>
              <a:rPr lang="en-US" altLang="zh-CN" sz="2400" b="1" dirty="0">
                <a:solidFill>
                  <a:srgbClr val="3333FF"/>
                </a:solidFill>
              </a:rPr>
              <a:t>of Shank’s Algorithm </a:t>
            </a:r>
            <a:endParaRPr lang="en-US" altLang="zh-CN" sz="2400" b="1" dirty="0" smtClean="0">
              <a:solidFill>
                <a:srgbClr val="3333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Implement Shank’s Algorithm with 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Matlab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 codes named “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Shanks.m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” (see the codes in PDF document)</a:t>
            </a:r>
            <a:endParaRPr lang="en-US" altLang="zh-CN" sz="2400" b="1" dirty="0">
              <a:solidFill>
                <a:srgbClr val="3333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106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12375 = 22392 (mod 24691)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248388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=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232836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(mod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458009)</a:t>
            </a: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FF00FF"/>
              </a:solidFill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3333FF"/>
              </a:solidFill>
              <a:latin typeface="Lucida Handwriting" pitchFamily="66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4392488" cy="452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627717"/>
            <a:ext cx="455167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39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2420888"/>
            <a:ext cx="8568952" cy="5098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Answer: </a:t>
            </a:r>
            <a:r>
              <a:rPr lang="en-US" altLang="zh-CN" dirty="0" smtClean="0"/>
              <a:t>basic idea: For the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Cryptosystem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/>
              <a:t>	</a:t>
            </a:r>
            <a:r>
              <a:rPr lang="en-US" altLang="zh-CN" b="1" dirty="0" err="1">
                <a:solidFill>
                  <a:schemeClr val="accent5">
                    <a:lumMod val="50000"/>
                  </a:schemeClr>
                </a:solidFill>
              </a:rPr>
              <a:t>ElGamal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 Encryption &amp; Decryption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      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		</a:t>
            </a:r>
            <a:r>
              <a:rPr lang="en-US" altLang="zh-CN" b="1" dirty="0" err="1" smtClean="0">
                <a:solidFill>
                  <a:srgbClr val="3333FF"/>
                </a:solidFill>
                <a:cs typeface="Times New Roman" pitchFamily="18" charset="0"/>
              </a:rPr>
              <a:t>Enc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x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 = (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b="1" dirty="0">
                <a:cs typeface="Times New Roman" pitchFamily="18" charset="0"/>
              </a:rPr>
              <a:t>:</a:t>
            </a:r>
            <a:r>
              <a:rPr lang="en-US" altLang="zh-CN" b="1" i="1" dirty="0"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 =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baseline="30000" dirty="0">
                <a:solidFill>
                  <a:srgbClr val="FF0000"/>
                </a:solidFill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and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 = x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n-US" altLang="zh-CN" b="1" i="1" baseline="30000" dirty="0">
                <a:solidFill>
                  <a:srgbClr val="FF0000"/>
                </a:solidFill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b="1" kern="0" dirty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	</a:t>
            </a:r>
            <a:r>
              <a:rPr lang="en-US" altLang="zh-CN" b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	</a:t>
            </a:r>
            <a:r>
              <a:rPr lang="en-US" altLang="zh-CN" b="1" i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x</a:t>
            </a:r>
            <a:r>
              <a:rPr lang="en-US" altLang="zh-CN" b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=Dec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 smtClean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 =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i="1" baseline="30000" dirty="0">
                <a:solidFill>
                  <a:srgbClr val="FF00FF"/>
                </a:solidFill>
                <a:cs typeface="Times New Roman" pitchFamily="18" charset="0"/>
              </a:rPr>
              <a:t>a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b="1" baseline="30000" dirty="0">
                <a:solidFill>
                  <a:srgbClr val="3333FF"/>
                </a:solidFill>
                <a:cs typeface="Times New Roman" pitchFamily="18" charset="0"/>
              </a:rPr>
              <a:t>-1</a:t>
            </a:r>
            <a:r>
              <a:rPr lang="en-US" altLang="zh-CN" b="1" i="1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</a:p>
          <a:p>
            <a:r>
              <a:rPr lang="en-US" altLang="zh-CN" dirty="0" smtClean="0"/>
              <a:t>	Represent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in 26-ary as x=(</a:t>
            </a:r>
            <a:r>
              <a:rPr lang="en-US" altLang="zh-CN" dirty="0" err="1" smtClean="0"/>
              <a:t>bcd</a:t>
            </a:r>
            <a:r>
              <a:rPr lang="en-US" altLang="zh-CN" dirty="0" smtClean="0"/>
              <a:t>)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 where x = </a:t>
            </a:r>
            <a:r>
              <a:rPr lang="en-US" altLang="zh-CN" dirty="0"/>
              <a:t>b</a:t>
            </a:r>
            <a:r>
              <a:rPr lang="en-US" altLang="zh-CN" dirty="0" smtClean="0"/>
              <a:t>*26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 + c*26 + d and </a:t>
            </a:r>
            <a:r>
              <a:rPr lang="en-US" altLang="zh-CN" dirty="0"/>
              <a:t>b</a:t>
            </a:r>
            <a:r>
              <a:rPr lang="en-US" altLang="zh-CN" dirty="0" smtClean="0"/>
              <a:t>, </a:t>
            </a:r>
            <a:r>
              <a:rPr lang="en-US" altLang="zh-CN" dirty="0"/>
              <a:t>c</a:t>
            </a:r>
            <a:r>
              <a:rPr lang="en-US" altLang="zh-CN" dirty="0" smtClean="0"/>
              <a:t>, d are in Z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, then the plaintext can be obtained.</a:t>
            </a:r>
          </a:p>
          <a:p>
            <a:r>
              <a:rPr lang="en-US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	</a:t>
            </a:r>
            <a:r>
              <a:rPr lang="en-US" altLang="zh-CN" b="1" dirty="0" smtClean="0">
                <a:solidFill>
                  <a:schemeClr val="tx1"/>
                </a:solidFill>
                <a:cs typeface="Times New Roman" pitchFamily="18" charset="0"/>
              </a:rPr>
              <a:t>System setup: </a:t>
            </a:r>
            <a:r>
              <a:rPr lang="en-US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p=31847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=5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=18074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  </a:t>
            </a:r>
            <a:r>
              <a:rPr lang="en-US" altLang="zh-CN" b="1" i="1" dirty="0">
                <a:solidFill>
                  <a:srgbClr val="FF00FF"/>
                </a:solidFill>
                <a:cs typeface="Times New Roman" pitchFamily="18" charset="0"/>
              </a:rPr>
              <a:t>a=7899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For example: (y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)=(3781, 14409)</a:t>
            </a:r>
          </a:p>
          <a:p>
            <a:pPr marL="0" lvl="1"/>
            <a:r>
              <a:rPr lang="en-US" altLang="zh-CN" dirty="0" smtClean="0"/>
              <a:t>	  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=</a:t>
            </a:r>
            <a:r>
              <a:rPr lang="en-US" altLang="zh-CN" sz="2200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sz="2200" b="1" baseline="-25000" dirty="0" smtClean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sz="2200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sz="2200" b="1" baseline="-25000" dirty="0" smtClean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sz="2200" b="1" i="1" baseline="30000" dirty="0" smtClean="0">
                <a:solidFill>
                  <a:srgbClr val="FF00FF"/>
                </a:solidFill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sz="2200" b="1" baseline="30000" dirty="0">
                <a:solidFill>
                  <a:srgbClr val="3333FF"/>
                </a:solidFill>
                <a:cs typeface="Times New Roman" pitchFamily="18" charset="0"/>
              </a:rPr>
              <a:t>-1</a:t>
            </a:r>
            <a:r>
              <a:rPr lang="en-US" altLang="zh-CN" sz="2200" b="1" i="1" dirty="0"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sz="2200" b="1" i="1" dirty="0" smtClean="0">
                <a:solidFill>
                  <a:srgbClr val="3333FF"/>
                </a:solidFill>
              </a:rPr>
              <a:t>p </a:t>
            </a:r>
            <a:r>
              <a:rPr lang="en-US" altLang="zh-CN" dirty="0" smtClean="0"/>
              <a:t> = 14409 * (3781</a:t>
            </a:r>
            <a:r>
              <a:rPr lang="en-US" altLang="zh-CN" baseline="30000" dirty="0" smtClean="0"/>
              <a:t>7899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31847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b="1" i="1" dirty="0">
                <a:solidFill>
                  <a:srgbClr val="3333FF"/>
                </a:solidFill>
              </a:rPr>
              <a:t>	 </a:t>
            </a:r>
            <a:r>
              <a:rPr lang="en-US" altLang="zh-CN" b="1" i="1" dirty="0" smtClean="0">
                <a:solidFill>
                  <a:srgbClr val="3333FF"/>
                </a:solidFill>
              </a:rPr>
              <a:t> then x</a:t>
            </a:r>
            <a:r>
              <a:rPr lang="en-US" altLang="zh-CN" b="1" i="1" dirty="0">
                <a:solidFill>
                  <a:srgbClr val="3333FF"/>
                </a:solidFill>
              </a:rPr>
              <a:t>=(x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1 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2 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3</a:t>
            </a:r>
            <a:r>
              <a:rPr lang="en-US" altLang="zh-CN" b="1" i="1" dirty="0">
                <a:solidFill>
                  <a:srgbClr val="3333FF"/>
                </a:solidFill>
              </a:rPr>
              <a:t>) </a:t>
            </a:r>
            <a:r>
              <a:rPr lang="en-US" altLang="zh-CN" b="1" dirty="0">
                <a:solidFill>
                  <a:srgbClr val="3333FF"/>
                </a:solidFill>
              </a:rPr>
              <a:t>satisfying</a:t>
            </a:r>
            <a:r>
              <a:rPr lang="en-US" altLang="zh-CN" b="1" i="1" dirty="0">
                <a:solidFill>
                  <a:srgbClr val="3333FF"/>
                </a:solidFill>
              </a:rPr>
              <a:t> x= x</a:t>
            </a:r>
            <a:r>
              <a:rPr lang="en-US" altLang="zh-CN" b="1" baseline="-25000" dirty="0">
                <a:solidFill>
                  <a:srgbClr val="3333FF"/>
                </a:solidFill>
              </a:rPr>
              <a:t>1 </a:t>
            </a:r>
            <a:r>
              <a:rPr lang="en-US" altLang="zh-CN" b="1" dirty="0">
                <a:solidFill>
                  <a:srgbClr val="3333FF"/>
                </a:solidFill>
              </a:rPr>
              <a:t>* 26</a:t>
            </a:r>
            <a:r>
              <a:rPr lang="en-US" altLang="zh-CN" b="1" baseline="30000" dirty="0">
                <a:solidFill>
                  <a:srgbClr val="3333FF"/>
                </a:solidFill>
              </a:rPr>
              <a:t>2</a:t>
            </a:r>
            <a:r>
              <a:rPr lang="en-US" altLang="zh-CN" b="1" dirty="0">
                <a:solidFill>
                  <a:srgbClr val="3333FF"/>
                </a:solidFill>
              </a:rPr>
              <a:t> +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2</a:t>
            </a:r>
            <a:r>
              <a:rPr lang="en-US" altLang="zh-CN" b="1" baseline="-25000" dirty="0">
                <a:solidFill>
                  <a:srgbClr val="3333FF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*</a:t>
            </a:r>
            <a:r>
              <a:rPr lang="en-US" altLang="zh-CN" b="1" dirty="0" smtClean="0">
                <a:solidFill>
                  <a:srgbClr val="3333FF"/>
                </a:solidFill>
              </a:rPr>
              <a:t>26+</a:t>
            </a:r>
            <a:r>
              <a:rPr lang="en-US" altLang="zh-CN" b="1" i="1" dirty="0" smtClean="0">
                <a:solidFill>
                  <a:srgbClr val="3333FF"/>
                </a:solidFill>
              </a:rPr>
              <a:t>x</a:t>
            </a:r>
            <a:r>
              <a:rPr lang="en-US" altLang="zh-CN" b="1" baseline="-25000" dirty="0" smtClean="0">
                <a:solidFill>
                  <a:srgbClr val="3333FF"/>
                </a:solidFill>
              </a:rPr>
              <a:t>3 </a:t>
            </a:r>
            <a:r>
              <a:rPr lang="en-US" altLang="zh-CN" b="1" i="1" dirty="0" smtClean="0">
                <a:solidFill>
                  <a:srgbClr val="3333FF"/>
                </a:solidFill>
              </a:rPr>
              <a:t> where x</a:t>
            </a:r>
            <a:r>
              <a:rPr lang="en-US" altLang="zh-CN" b="1" i="1" baseline="-25000" dirty="0" smtClean="0">
                <a:solidFill>
                  <a:srgbClr val="3333FF"/>
                </a:solidFill>
              </a:rPr>
              <a:t>i</a:t>
            </a:r>
            <a:r>
              <a:rPr lang="en-US" altLang="zh-CN" b="1" dirty="0" smtClean="0">
                <a:solidFill>
                  <a:srgbClr val="3333FF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is in{0,1,…, 25} </a:t>
            </a:r>
            <a:r>
              <a:rPr lang="en-US" altLang="zh-CN" b="1" dirty="0">
                <a:solidFill>
                  <a:srgbClr val="3333FF"/>
                </a:solidFill>
                <a:sym typeface="Wingdings" panose="05000000000000000000" pitchFamily="2" charset="2"/>
              </a:rPr>
              <a:t>{A,B,…, Z}</a:t>
            </a:r>
            <a:endParaRPr lang="en-US" altLang="zh-CN" b="1" baseline="-25000" dirty="0">
              <a:solidFill>
                <a:srgbClr val="3333FF"/>
              </a:solidFill>
            </a:endParaRPr>
          </a:p>
          <a:p>
            <a:pPr marL="0" lvl="1"/>
            <a:endParaRPr lang="en-US" altLang="zh-CN" b="1" baseline="30000" dirty="0" smtClean="0"/>
          </a:p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153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644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7.17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843088"/>
            <a:ext cx="6020519" cy="32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1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7.23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912768" cy="422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9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5536" y="3573016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Answers: For CFB mode, </a:t>
            </a:r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If  the same key and the same IV are used, then it is easy to compute the following value from the </a:t>
            </a:r>
            <a:r>
              <a:rPr lang="en-US" altLang="zh-CN" sz="2400" b="1" dirty="0" err="1" smtClean="0"/>
              <a:t>ciphertexts</a:t>
            </a:r>
            <a:r>
              <a:rPr lang="en-US" altLang="zh-CN" sz="2400" b="1" dirty="0" smtClean="0"/>
              <a:t> Y and Y’ as </a:t>
            </a:r>
          </a:p>
          <a:p>
            <a:pPr algn="ctr"/>
            <a:r>
              <a:rPr lang="en-US" altLang="zh-CN" sz="2400" b="1" dirty="0" smtClean="0">
                <a:solidFill>
                  <a:srgbClr val="FF3300"/>
                </a:solidFill>
              </a:rPr>
              <a:t>same(X, X’) = same(Y, Y’)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183" y="1299751"/>
            <a:ext cx="8275265" cy="220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149080"/>
            <a:ext cx="1724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139158"/>
            <a:ext cx="15621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直接连接符 26"/>
          <p:cNvCxnSpPr/>
          <p:nvPr/>
        </p:nvCxnSpPr>
        <p:spPr>
          <a:xfrm>
            <a:off x="4427984" y="4077072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2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8721" y="1556792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7.23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214"/>
          <a:stretch>
            <a:fillRect/>
          </a:stretch>
        </p:blipFill>
        <p:spPr bwMode="auto">
          <a:xfrm>
            <a:off x="1187624" y="1356370"/>
            <a:ext cx="5184576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708920"/>
            <a:ext cx="518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9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1520" y="1268760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8.3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5904656" cy="52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8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8.3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30" y="1628800"/>
            <a:ext cx="7409817" cy="400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3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197769"/>
            <a:ext cx="8507288" cy="4535487"/>
          </a:xfrm>
        </p:spPr>
        <p:txBody>
          <a:bodyPr/>
          <a:lstStyle/>
          <a:p>
            <a:pPr marL="109537" lvl="1" indent="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dirty="0" smtClean="0"/>
              <a:t>8.8 (for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Signature Case)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sz="2400" dirty="0" smtClean="0">
                <a:solidFill>
                  <a:srgbClr val="FF3300"/>
                </a:solidFill>
              </a:rPr>
              <a:t>I</a:t>
            </a:r>
            <a:r>
              <a:rPr lang="en-US" altLang="zh-CN" sz="2400" dirty="0" smtClean="0">
                <a:solidFill>
                  <a:srgbClr val="FF3300"/>
                </a:solidFill>
              </a:rPr>
              <a:t>f </a:t>
            </a:r>
            <a:r>
              <a:rPr lang="en-US" altLang="zh-CN" sz="2400" dirty="0" smtClean="0">
                <a:solidFill>
                  <a:srgbClr val="FF3300"/>
                </a:solidFill>
              </a:rPr>
              <a:t>the </a:t>
            </a:r>
            <a:r>
              <a:rPr lang="en-US" altLang="zh-CN" sz="2400" dirty="0">
                <a:solidFill>
                  <a:srgbClr val="FF3300"/>
                </a:solidFill>
              </a:rPr>
              <a:t>same </a:t>
            </a:r>
            <a:r>
              <a:rPr lang="en-US" altLang="zh-CN" sz="2400" i="1" dirty="0">
                <a:solidFill>
                  <a:srgbClr val="FF3300"/>
                </a:solidFill>
              </a:rPr>
              <a:t>k</a:t>
            </a:r>
            <a:r>
              <a:rPr lang="en-US" altLang="zh-CN" sz="2400" dirty="0">
                <a:solidFill>
                  <a:srgbClr val="FF3300"/>
                </a:solidFill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</a:rPr>
              <a:t>is used to </a:t>
            </a:r>
            <a:r>
              <a:rPr lang="en-US" altLang="zh-CN" sz="2400" dirty="0">
                <a:solidFill>
                  <a:srgbClr val="FF3300"/>
                </a:solidFill>
              </a:rPr>
              <a:t>sign two different messages.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03" y="2204864"/>
            <a:ext cx="6105153" cy="3444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36"/>
          <a:stretch/>
        </p:blipFill>
        <p:spPr bwMode="auto">
          <a:xfrm>
            <a:off x="721042" y="5767088"/>
            <a:ext cx="6299230" cy="530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771103" y="2230969"/>
            <a:ext cx="2864302" cy="1779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15" y="5013176"/>
            <a:ext cx="134302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5"/>
          <p:cNvSpPr txBox="1">
            <a:spLocks noRot="1" noChangeArrowheads="1"/>
          </p:cNvSpPr>
          <p:nvPr/>
        </p:nvSpPr>
        <p:spPr bwMode="auto">
          <a:xfrm>
            <a:off x="539552" y="6408712"/>
            <a:ext cx="6408712" cy="404664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/>
          <a:lstStyle/>
          <a:p>
            <a:pPr marL="266700" lvl="1" indent="-266700" eaLnBrk="1" hangingPunct="1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SzPct val="85000"/>
              <a:buFont typeface="Wingdings" pitchFamily="2" charset="2"/>
              <a:buChar char="u"/>
              <a:tabLst>
                <a:tab pos="266700" algn="l"/>
                <a:tab pos="533400" algn="l"/>
              </a:tabLst>
              <a:defRPr/>
            </a:pPr>
            <a:r>
              <a:rPr lang="en-US" altLang="zh-CN" b="1" kern="0" dirty="0" smtClean="0">
                <a:ea typeface="MingLiU_HKSCS" pitchFamily="18" charset="-120"/>
                <a:cs typeface="Times New Roman" pitchFamily="18" charset="0"/>
              </a:rPr>
              <a:t>Verification: </a:t>
            </a:r>
            <a:r>
              <a:rPr lang="en-US" altLang="zh-CN" b="1" kern="0" dirty="0" err="1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ver</a:t>
            </a:r>
            <a:r>
              <a:rPr lang="en-US" altLang="zh-CN" b="1" baseline="-25000" dirty="0" err="1" smtClean="0">
                <a:solidFill>
                  <a:srgbClr val="00B050"/>
                </a:solidFill>
                <a:cs typeface="Times New Roman" pitchFamily="18" charset="0"/>
              </a:rPr>
              <a:t>pk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, (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δ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)) = true ↔ </a:t>
            </a:r>
            <a:r>
              <a:rPr lang="el-GR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l-GR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l-GR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δ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≡ </a:t>
            </a:r>
            <a:r>
              <a:rPr lang="el-GR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 x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 (mod </a:t>
            </a:r>
            <a:r>
              <a:rPr lang="en-US" altLang="zh-CN" b="1" i="1" dirty="0" smtClean="0">
                <a:solidFill>
                  <a:srgbClr val="3333FF"/>
                </a:solidFill>
              </a:rPr>
              <a:t>p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)</a:t>
            </a:r>
            <a:endParaRPr lang="en-US" altLang="zh-CN" b="1" dirty="0" smtClean="0">
              <a:solidFill>
                <a:srgbClr val="3333FF"/>
              </a:solidFill>
              <a:latin typeface="Lucida Handwriting" pitchFamily="66" charset="0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33" y="2204864"/>
            <a:ext cx="6257877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r="3078" b="55090"/>
          <a:stretch>
            <a:fillRect/>
          </a:stretch>
        </p:blipFill>
        <p:spPr bwMode="auto">
          <a:xfrm>
            <a:off x="1259632" y="6165304"/>
            <a:ext cx="6264696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>
            <p:ph idx="1"/>
          </p:nvPr>
        </p:nvSpPr>
        <p:spPr>
          <a:xfrm>
            <a:off x="323528" y="1197769"/>
            <a:ext cx="8507288" cy="4535487"/>
          </a:xfrm>
        </p:spPr>
        <p:txBody>
          <a:bodyPr/>
          <a:lstStyle/>
          <a:p>
            <a:pPr marL="109537" lvl="1" indent="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dirty="0" smtClean="0"/>
              <a:t>8.8 (for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Signature Case)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en-US" altLang="zh-CN" sz="2400" dirty="0" smtClean="0">
                <a:solidFill>
                  <a:srgbClr val="FF3300"/>
                </a:solidFill>
              </a:rPr>
              <a:t>I</a:t>
            </a:r>
            <a:r>
              <a:rPr lang="en-US" altLang="zh-CN" sz="2400" dirty="0" smtClean="0">
                <a:solidFill>
                  <a:srgbClr val="FF3300"/>
                </a:solidFill>
              </a:rPr>
              <a:t>f </a:t>
            </a:r>
            <a:r>
              <a:rPr lang="en-US" altLang="zh-CN" sz="2400" dirty="0" smtClean="0">
                <a:solidFill>
                  <a:srgbClr val="FF3300"/>
                </a:solidFill>
              </a:rPr>
              <a:t>the </a:t>
            </a:r>
            <a:r>
              <a:rPr lang="en-US" altLang="zh-CN" sz="2400" dirty="0">
                <a:solidFill>
                  <a:srgbClr val="FF3300"/>
                </a:solidFill>
              </a:rPr>
              <a:t>same </a:t>
            </a:r>
            <a:r>
              <a:rPr lang="en-US" altLang="zh-CN" sz="2400" i="1" dirty="0">
                <a:solidFill>
                  <a:srgbClr val="FF3300"/>
                </a:solidFill>
              </a:rPr>
              <a:t>k</a:t>
            </a:r>
            <a:r>
              <a:rPr lang="en-US" altLang="zh-CN" sz="2400" dirty="0">
                <a:solidFill>
                  <a:srgbClr val="FF3300"/>
                </a:solidFill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</a:rPr>
              <a:t>is used to </a:t>
            </a:r>
            <a:r>
              <a:rPr lang="en-US" altLang="zh-CN" sz="2400" dirty="0">
                <a:solidFill>
                  <a:srgbClr val="FF3300"/>
                </a:solidFill>
              </a:rPr>
              <a:t>sign two different messages.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1520" y="2636912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Answers: For OFB mode, </a:t>
            </a:r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If  the same key and the same IV are used, then the same sequence of </a:t>
            </a:r>
            <a:r>
              <a:rPr lang="en-US" altLang="zh-CN" sz="2400" b="1" dirty="0" err="1" smtClean="0"/>
              <a:t>z</a:t>
            </a:r>
            <a:r>
              <a:rPr lang="en-US" altLang="zh-CN" sz="2400" b="1" baseline="-25000" dirty="0" err="1" smtClean="0"/>
              <a:t>i</a:t>
            </a:r>
            <a:r>
              <a:rPr lang="en-US" altLang="zh-CN" sz="2400" b="1" dirty="0" smtClean="0"/>
              <a:t> is obtained. Hence it is easy to compute </a:t>
            </a:r>
            <a:r>
              <a:rPr lang="en-US" altLang="zh-CN" sz="2400" b="1" dirty="0" smtClean="0">
                <a:solidFill>
                  <a:srgbClr val="FF3300"/>
                </a:solidFill>
              </a:rPr>
              <a:t>X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b="1" dirty="0" smtClean="0">
                <a:solidFill>
                  <a:srgbClr val="FF3300"/>
                </a:solidFill>
              </a:rPr>
              <a:t>X’ </a:t>
            </a:r>
            <a:r>
              <a:rPr lang="en-US" altLang="zh-CN" sz="2400" b="1" dirty="0" smtClean="0"/>
              <a:t>since</a:t>
            </a:r>
          </a:p>
          <a:p>
            <a:pPr algn="ctr"/>
            <a:r>
              <a:rPr lang="en-US" altLang="zh-CN" sz="2400" dirty="0" err="1" smtClean="0">
                <a:solidFill>
                  <a:srgbClr val="FF3300"/>
                </a:solidFill>
              </a:rPr>
              <a:t>y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⊕y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 =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⊕z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z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 = </a:t>
            </a:r>
            <a:r>
              <a:rPr lang="en-US" altLang="zh-CN" sz="2400" dirty="0" smtClean="0">
                <a:solidFill>
                  <a:srgbClr val="FF3300"/>
                </a:solidFill>
              </a:rPr>
              <a:t>x</a:t>
            </a:r>
            <a:r>
              <a:rPr lang="en-US" altLang="zh-CN" sz="2400" baseline="-25000" dirty="0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endParaRPr lang="en-US" altLang="zh-CN" sz="2400" b="1" dirty="0" smtClean="0">
              <a:solidFill>
                <a:srgbClr val="FF33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340768"/>
            <a:ext cx="849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7138" y="3179812"/>
            <a:ext cx="16097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6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0768"/>
            <a:ext cx="7875229" cy="521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7733505" cy="47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左右箭头 2"/>
          <p:cNvSpPr/>
          <p:nvPr/>
        </p:nvSpPr>
        <p:spPr>
          <a:xfrm>
            <a:off x="2627784" y="2060848"/>
            <a:ext cx="576064" cy="237051"/>
          </a:xfrm>
          <a:prstGeom prst="leftRightArrow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4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7163134" cy="2591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60766"/>
          <a:stretch/>
        </p:blipFill>
        <p:spPr bwMode="auto">
          <a:xfrm>
            <a:off x="179512" y="1412776"/>
            <a:ext cx="5314950" cy="246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46105" r="15334" b="3478"/>
          <a:stretch/>
        </p:blipFill>
        <p:spPr bwMode="auto">
          <a:xfrm>
            <a:off x="5040084" y="3429000"/>
            <a:ext cx="4103916" cy="33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5.8 proof: </a:t>
            </a:r>
            <a:endParaRPr lang="zh-CN" altLang="en-US" sz="2400" b="1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Let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=x’||x’’, x’ ≠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’’ and x’, x’’</a:t>
            </a:r>
            <a:r>
              <a:rPr lang="en-US" altLang="zh-CN" sz="2400" dirty="0" smtClean="0">
                <a:latin typeface="宋体"/>
                <a:ea typeface="宋体"/>
                <a:cs typeface="Segoe UI Semilight" panose="020B0402040204020203" pitchFamily="34" charset="0"/>
              </a:rPr>
              <a:t>∈{0,1}</a:t>
            </a:r>
            <a:r>
              <a:rPr lang="en-US" altLang="zh-CN" sz="2400" baseline="30000" dirty="0" smtClean="0">
                <a:latin typeface="宋体"/>
                <a:ea typeface="宋体"/>
                <a:cs typeface="Segoe UI Semilight" panose="020B0402040204020203" pitchFamily="34" charset="0"/>
              </a:rPr>
              <a:t>m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. </a:t>
            </a:r>
          </a:p>
          <a:p>
            <a:endParaRPr lang="en-US" altLang="zh-CN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=x’’||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’. </a:t>
            </a:r>
          </a:p>
          <a:p>
            <a:endParaRPr lang="en-US" altLang="zh-CN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Then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≠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zh-CN" alt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，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but h(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 = f(</a:t>
            </a:r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x’⊕x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’’)=f(</a:t>
            </a:r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x’’</a:t>
            </a:r>
            <a:r>
              <a:rPr lang="en-US" altLang="zh-CN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⊕x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’)=h(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).</a:t>
            </a:r>
            <a:endParaRPr lang="en-US" altLang="zh-CN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16820</TotalTime>
  <Words>821</Words>
  <Application>Microsoft Office PowerPoint</Application>
  <PresentationFormat>全屏显示(4:3)</PresentationFormat>
  <Paragraphs>356</Paragraphs>
  <Slides>34</Slides>
  <Notes>20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聚合</vt:lpstr>
      <vt:lpstr>Homework 3</vt:lpstr>
      <vt:lpstr>Homework 3</vt:lpstr>
      <vt:lpstr>Homework 3</vt:lpstr>
      <vt:lpstr>Homework 3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5</vt:lpstr>
      <vt:lpstr>Homework 5</vt:lpstr>
      <vt:lpstr>Homework 5</vt:lpstr>
      <vt:lpstr>Homework 5</vt:lpstr>
      <vt:lpstr>Homework 5</vt:lpstr>
      <vt:lpstr>Homework 5</vt:lpstr>
      <vt:lpstr>PowerPoint 演示文稿</vt:lpstr>
      <vt:lpstr>Homework 5</vt:lpstr>
      <vt:lpstr>Homework 6</vt:lpstr>
      <vt:lpstr>Homework 6</vt:lpstr>
      <vt:lpstr>Homework 6</vt:lpstr>
      <vt:lpstr>Homework 6</vt:lpstr>
      <vt:lpstr>Homework 6</vt:lpstr>
      <vt:lpstr>Homework 6</vt:lpstr>
      <vt:lpstr>Homework 7</vt:lpstr>
      <vt:lpstr>Homework 7</vt:lpstr>
      <vt:lpstr>Homework 7</vt:lpstr>
      <vt:lpstr>Homework 7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Huang XJ</cp:lastModifiedBy>
  <cp:revision>468</cp:revision>
  <dcterms:created xsi:type="dcterms:W3CDTF">2006-05-05T07:30:56Z</dcterms:created>
  <dcterms:modified xsi:type="dcterms:W3CDTF">2023-06-07T10:01:29Z</dcterms:modified>
</cp:coreProperties>
</file>